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0" r:id="rId3"/>
    <p:sldId id="274" r:id="rId4"/>
    <p:sldId id="273" r:id="rId5"/>
    <p:sldId id="275" r:id="rId6"/>
    <p:sldId id="265" r:id="rId7"/>
    <p:sldId id="277" r:id="rId8"/>
    <p:sldId id="276" r:id="rId9"/>
    <p:sldId id="280" r:id="rId10"/>
    <p:sldId id="279" r:id="rId11"/>
    <p:sldId id="261" r:id="rId12"/>
    <p:sldId id="282" r:id="rId13"/>
    <p:sldId id="258" r:id="rId14"/>
    <p:sldId id="288" r:id="rId15"/>
    <p:sldId id="287" r:id="rId16"/>
    <p:sldId id="286" r:id="rId17"/>
    <p:sldId id="259" r:id="rId18"/>
    <p:sldId id="262" r:id="rId19"/>
    <p:sldId id="285" r:id="rId20"/>
    <p:sldId id="263" r:id="rId21"/>
    <p:sldId id="281" r:id="rId22"/>
    <p:sldId id="25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67044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vboxsrv\win7-share\&#20998;&#21457;&#35268;&#27169;&#19982;&#23545;&#27604;&#22270;&#30340;&#21103;&#2641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aseline="0" dirty="0"/>
              <a:t>Distribution Average Cost Time(Native VS Dragonfly) </a:t>
            </a:r>
            <a:endParaRPr lang="zh-CN" sz="2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蜻蜓与普通模式镜像下载时间对比图!$B$1</c:f>
              <c:strCache>
                <c:ptCount val="1"/>
                <c:pt idx="0">
                  <c:v>Native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蜻蜓与普通模式镜像下载时间对比图!$A$1:$A$12</c:f>
              <c:strCache>
                <c:ptCount val="12"/>
                <c:pt idx="0">
                  <c:v>Concurrency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300</c:v>
                </c:pt>
                <c:pt idx="9">
                  <c:v>500</c:v>
                </c:pt>
                <c:pt idx="10">
                  <c:v>800</c:v>
                </c:pt>
                <c:pt idx="11">
                  <c:v>1000</c:v>
                </c:pt>
              </c:strCache>
            </c:strRef>
          </c:cat>
          <c:val>
            <c:numRef>
              <c:f>蜻蜓与普通模式镜像下载时间对比图!$B$2:$B$12</c:f>
              <c:numCache>
                <c:formatCode>General</c:formatCode>
                <c:ptCount val="11"/>
                <c:pt idx="0">
                  <c:v>65</c:v>
                </c:pt>
                <c:pt idx="1">
                  <c:v>68.400000000000006</c:v>
                </c:pt>
                <c:pt idx="2">
                  <c:v>69.3</c:v>
                </c:pt>
                <c:pt idx="3">
                  <c:v>69.5</c:v>
                </c:pt>
                <c:pt idx="4">
                  <c:v>81.7</c:v>
                </c:pt>
                <c:pt idx="5">
                  <c:v>110.306</c:v>
                </c:pt>
                <c:pt idx="6">
                  <c:v>156.52500000000001</c:v>
                </c:pt>
                <c:pt idx="7">
                  <c:v>196.92800000000011</c:v>
                </c:pt>
                <c:pt idx="8">
                  <c:v>285.89599999999962</c:v>
                </c:pt>
                <c:pt idx="9">
                  <c:v>434.86399999999958</c:v>
                </c:pt>
                <c:pt idx="10">
                  <c:v>663.83199999999852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F4-E344-BE25-8A12563588DB}"/>
            </c:ext>
          </c:extLst>
        </c:ser>
        <c:ser>
          <c:idx val="0"/>
          <c:order val="1"/>
          <c:tx>
            <c:strRef>
              <c:f>蜻蜓与普通模式镜像下载时间对比图!$C$1</c:f>
              <c:strCache>
                <c:ptCount val="1"/>
                <c:pt idx="0">
                  <c:v>Dragonfly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蜻蜓与普通模式镜像下载时间对比图!$A$1:$A$12</c:f>
              <c:strCache>
                <c:ptCount val="12"/>
                <c:pt idx="0">
                  <c:v>Concurrency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300</c:v>
                </c:pt>
                <c:pt idx="9">
                  <c:v>500</c:v>
                </c:pt>
                <c:pt idx="10">
                  <c:v>800</c:v>
                </c:pt>
                <c:pt idx="11">
                  <c:v>1000</c:v>
                </c:pt>
              </c:strCache>
            </c:strRef>
          </c:cat>
          <c:val>
            <c:numRef>
              <c:f>蜻蜓与普通模式镜像下载时间对比图!$C$2:$C$12</c:f>
              <c:numCache>
                <c:formatCode>General</c:formatCode>
                <c:ptCount val="11"/>
                <c:pt idx="0">
                  <c:v>71</c:v>
                </c:pt>
                <c:pt idx="1">
                  <c:v>73.8</c:v>
                </c:pt>
                <c:pt idx="2">
                  <c:v>73.7</c:v>
                </c:pt>
                <c:pt idx="3">
                  <c:v>74.8</c:v>
                </c:pt>
                <c:pt idx="4">
                  <c:v>77.940000000000026</c:v>
                </c:pt>
                <c:pt idx="5">
                  <c:v>80.69</c:v>
                </c:pt>
                <c:pt idx="6">
                  <c:v>80.23</c:v>
                </c:pt>
                <c:pt idx="7">
                  <c:v>81.910000000000025</c:v>
                </c:pt>
                <c:pt idx="8">
                  <c:v>83.055000000000007</c:v>
                </c:pt>
                <c:pt idx="9">
                  <c:v>84.2</c:v>
                </c:pt>
                <c:pt idx="10">
                  <c:v>85.345000000000013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F4-E344-BE25-8A12563588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2116230232"/>
        <c:axId val="-2075183896"/>
      </c:lineChart>
      <c:catAx>
        <c:axId val="-2116230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75183896"/>
        <c:crosses val="autoZero"/>
        <c:auto val="1"/>
        <c:lblAlgn val="ctr"/>
        <c:lblOffset val="100"/>
        <c:noMultiLvlLbl val="0"/>
      </c:catAx>
      <c:valAx>
        <c:axId val="-2075183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500"/>
                  <a:t>Average Cost(seconds)</a:t>
                </a:r>
                <a:endParaRPr lang="zh-CN" altLang="en-US" sz="15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6230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D9EAF-EE6F-A14D-88FF-B264BE18F53E}" type="datetimeFigureOut">
              <a:rPr kumimoji="1" lang="zh-CN" altLang="en-US" smtClean="0"/>
              <a:t>2020/10/21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DB27B-00B8-844E-8823-DCE3EF90C3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10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116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996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43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971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Sans" panose="020B0503020203040204" pitchFamily="34" charset="0"/>
                <a:ea typeface="Roboto Medium" panose="02000000000000000000" pitchFamily="2" charset="0"/>
                <a:cs typeface="Alibaba Sans" panose="020B0503020203040204" pitchFamily="34" charset="0"/>
              </a:rPr>
              <a:t>Metadata only modification would cause the file data to be saved again in the new layer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Sans" panose="020B0503020203040204" pitchFamily="34" charset="0"/>
                <a:ea typeface="Roboto Medium" panose="02000000000000000000" pitchFamily="2" charset="0"/>
                <a:cs typeface="Alibaba Sans" panose="020B0503020203040204" pitchFamily="34" charset="0"/>
              </a:rPr>
              <a:t>Files modified in multiple layers are downloaded multiple times while only the last modified file data is actually useable for containers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Sans" panose="020B0503020203040204" pitchFamily="34" charset="0"/>
                <a:ea typeface="Roboto Medium" panose="02000000000000000000" pitchFamily="2" charset="0"/>
                <a:cs typeface="Alibaba Sans" panose="020B0503020203040204" pitchFamily="34" charset="0"/>
              </a:rPr>
              <a:t>Deleted files/directories are still downloaded when pulling an image</a:t>
            </a:r>
            <a:endParaRPr lang="en-US" altLang="zh-CN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416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362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6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765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53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98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592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49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69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B27B-00B8-844E-8823-DCE3EF90C37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069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rking&#10;&#10;Description automatically generated">
            <a:extLst>
              <a:ext uri="{FF2B5EF4-FFF2-40B4-BE49-F238E27FC236}">
                <a16:creationId xmlns:a16="http://schemas.microsoft.com/office/drawing/2014/main" id="{08890F81-9698-7343-8E0F-98FD339F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780FF-4D28-A14A-8912-2BBA324C4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8AE5BA-CB5F-6D42-A69D-BDAFF3F0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agonflyoss/Dragonfly/blob/master/docs/user_guide/container_runtimes/docker_proxy.m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about:blank" TargetMode="External"/><Relationship Id="rId5" Type="http://schemas.openxmlformats.org/officeDocument/2006/relationships/hyperlink" Target="https://registry-1.docker.io/" TargetMode="External"/><Relationship Id="rId4" Type="http://schemas.openxmlformats.org/officeDocument/2006/relationships/hyperlink" Target="https://github.com/dragonflyoss/Dragonfly/blob/master/docs/user_guide/container_runtimes/crio_mirror.m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ragonflyoss/image-service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7y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hyperlink" Target="https://twitter.com/dragonfly_oss" TargetMode="External"/><Relationship Id="rId4" Type="http://schemas.openxmlformats.org/officeDocument/2006/relationships/hyperlink" Target="https://github.com/dragonflyoss/Dragonfly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gistry/spec/api/#pulling-an-imag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iff"/><Relationship Id="rId4" Type="http://schemas.openxmlformats.org/officeDocument/2006/relationships/hyperlink" Target="ww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42747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Peng, Ant Group</a:t>
            </a:r>
          </a:p>
          <a:p>
            <a:endParaRPr lang="en-US" sz="3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Yuxing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Alibaba Cloud</a:t>
            </a:r>
          </a:p>
          <a:p>
            <a:endParaRPr lang="en-US" sz="3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21398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Dragonfly - Make Image Distribution</a:t>
            </a:r>
          </a:p>
          <a:p>
            <a:endParaRPr 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Efficiently and Safely</a:t>
            </a: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F5431A-D5AC-0E4E-B4D8-97682AAE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1434368"/>
            <a:ext cx="6210300" cy="52501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F9F521-A7C5-2143-9185-DCD14149528C}"/>
              </a:ext>
            </a:extLst>
          </p:cNvPr>
          <p:cNvSpPr txBox="1">
            <a:spLocks/>
          </p:cNvSpPr>
          <p:nvPr/>
        </p:nvSpPr>
        <p:spPr>
          <a:xfrm>
            <a:off x="274405" y="4092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Participles in pulling images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23781D-B995-184C-AD4E-8F049E4DB8F5}"/>
              </a:ext>
            </a:extLst>
          </p:cNvPr>
          <p:cNvSpPr/>
          <p:nvPr/>
        </p:nvSpPr>
        <p:spPr>
          <a:xfrm>
            <a:off x="601717" y="2254545"/>
            <a:ext cx="5468883" cy="1287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Pull image with node proxy(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dfdaemon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Download an image layer with P2P mechanism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Get a complete OCI image</a:t>
            </a:r>
          </a:p>
        </p:txBody>
      </p:sp>
    </p:spTree>
    <p:extLst>
      <p:ext uri="{BB962C8B-B14F-4D97-AF65-F5344CB8AC3E}">
        <p14:creationId xmlns:p14="http://schemas.microsoft.com/office/powerpoint/2010/main" val="2842282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274405" y="4092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Participles in pulling images</a:t>
            </a:r>
          </a:p>
        </p:txBody>
      </p:sp>
      <p:sp>
        <p:nvSpPr>
          <p:cNvPr id="5" name="Google Shape;222;p23">
            <a:extLst>
              <a:ext uri="{FF2B5EF4-FFF2-40B4-BE49-F238E27FC236}">
                <a16:creationId xmlns:a16="http://schemas.microsoft.com/office/drawing/2014/main" id="{94C1F413-D1C4-534D-AA52-8563C4258B0A}"/>
              </a:ext>
            </a:extLst>
          </p:cNvPr>
          <p:cNvSpPr txBox="1"/>
          <p:nvPr/>
        </p:nvSpPr>
        <p:spPr>
          <a:xfrm>
            <a:off x="553646" y="2209409"/>
            <a:ext cx="7573500" cy="419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buSzPts val="1400"/>
              <a:buFont typeface="Arial" panose="020B0604020202020204" pitchFamily="34" charset="0"/>
              <a:buChar char="•"/>
            </a:pPr>
            <a:r>
              <a:rPr lang="zh-CN" dirty="0">
                <a:latin typeface="PT Sans"/>
                <a:ea typeface="PT Sans"/>
                <a:cs typeface="PT Sans"/>
                <a:sym typeface="PT Sans"/>
                <a:hlinkClick r:id="rId3"/>
              </a:rPr>
              <a:t>Docker 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  <a:hlinkClick r:id="rId3"/>
              </a:rPr>
              <a:t>HTTP(S) PROXY</a:t>
            </a:r>
            <a:endParaRPr lang="en-US" altLang="zh-CN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/>
            <a:endParaRPr lang="en-US" altLang="zh-CN" sz="1200" dirty="0">
              <a:solidFill>
                <a:prstClr val="black"/>
              </a:solidFill>
            </a:endParaRPr>
          </a:p>
          <a:p>
            <a:pPr marL="457200" indent="457200"/>
            <a:r>
              <a:rPr lang="en-US" altLang="zh-CN" sz="1200" dirty="0">
                <a:solidFill>
                  <a:schemeClr val="dk1"/>
                </a:solidFill>
                <a:latin typeface="Consolas"/>
                <a:cs typeface="Consolas"/>
              </a:rPr>
              <a:t>[Service] </a:t>
            </a:r>
          </a:p>
          <a:p>
            <a:pPr marL="457200" indent="457200"/>
            <a:r>
              <a:rPr lang="en-US" altLang="zh-CN" sz="1200" dirty="0">
                <a:solidFill>
                  <a:schemeClr val="dk1"/>
                </a:solidFill>
                <a:latin typeface="Consolas"/>
                <a:cs typeface="Consolas"/>
              </a:rPr>
              <a:t>Environment="HTTP_PROXY=http://127.0.0.1:65001" 		Environment="HTTPS_PROXY=http://127.0.0.1:65001"</a:t>
            </a:r>
            <a:endParaRPr lang="en-US" altLang="zh-CN" sz="1200" dirty="0">
              <a:solidFill>
                <a:schemeClr val="dk1"/>
              </a:solidFill>
              <a:latin typeface="Consolas"/>
              <a:cs typeface="Consolas"/>
              <a:sym typeface="Consolas"/>
            </a:endParaRPr>
          </a:p>
          <a:p>
            <a:pPr marL="139700">
              <a:buSzPts val="1400"/>
            </a:pPr>
            <a:endParaRPr lang="en-US" altLang="zh-CN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PT Sans"/>
                <a:ea typeface="PT Sans"/>
                <a:cs typeface="PT Sans"/>
                <a:sym typeface="PT Sans"/>
                <a:hlinkClick r:id="rId4"/>
              </a:rPr>
              <a:t>Containerd</a:t>
            </a:r>
            <a:r>
              <a:rPr lang="en-US" altLang="zh-CN" dirty="0">
                <a:latin typeface="PT Sans"/>
                <a:ea typeface="PT Sans"/>
                <a:cs typeface="PT Sans"/>
                <a:sym typeface="PT Sans"/>
                <a:hlinkClick r:id="rId4"/>
              </a:rPr>
              <a:t> CRI Registry Mirrors</a:t>
            </a:r>
            <a:endParaRPr lang="en-US" dirty="0"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[plugins.cri.registry.mirrors]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[plugins.cri.registry.mirrors."docker.io"]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endpoint = ["</a:t>
            </a:r>
            <a:r>
              <a:rPr lang="zh-CN" sz="12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https://registry-1.docker.io</a:t>
            </a: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[plugins.cri.registry.mirrors."test.secure-registry.io"]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endpoint = ["</a:t>
            </a:r>
            <a:r>
              <a:rPr lang="zh-CN" sz="12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https://HostIP1:Port1</a:t>
            </a: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[plugins.cri.registry.mirrors."test.insecure-registry.io"]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/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endpoint = ["http://HostIP2:Port2"]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PT Sans"/>
                <a:ea typeface="PT Sans"/>
                <a:cs typeface="PT Sans"/>
                <a:sym typeface="PT Sans"/>
              </a:rPr>
              <a:t>……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DB8840-AC37-804C-BC7B-BACB48353B13}"/>
              </a:ext>
            </a:extLst>
          </p:cNvPr>
          <p:cNvSpPr txBox="1"/>
          <p:nvPr/>
        </p:nvSpPr>
        <p:spPr>
          <a:xfrm>
            <a:off x="553646" y="1624633"/>
            <a:ext cx="5303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Configure the container engine to use Dragonfly :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7032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2">
            <a:extLst>
              <a:ext uri="{FF2B5EF4-FFF2-40B4-BE49-F238E27FC236}">
                <a16:creationId xmlns:a16="http://schemas.microsoft.com/office/drawing/2014/main" id="{210DBD4B-4354-1648-B009-1EB896287C20}"/>
              </a:ext>
            </a:extLst>
          </p:cNvPr>
          <p:cNvSpPr txBox="1"/>
          <p:nvPr/>
        </p:nvSpPr>
        <p:spPr>
          <a:xfrm>
            <a:off x="3443840" y="3370556"/>
            <a:ext cx="69772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8080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PART THREE</a:t>
            </a:r>
            <a:endParaRPr lang="zh-CN" altLang="en-US" sz="3600" b="1" dirty="0">
              <a:solidFill>
                <a:srgbClr val="080808"/>
              </a:solidFill>
              <a:latin typeface="Verdana" pitchFamily="34" charset="0"/>
              <a:ea typeface="微软雅黑" panose="020B0503020204020204" pitchFamily="34" charset="-122"/>
              <a:cs typeface="Verdana" pitchFamily="34" charset="0"/>
            </a:endParaRPr>
          </a:p>
          <a:p>
            <a:pPr marL="0" lvl="1" algn="ctr"/>
            <a:r>
              <a:rPr lang="en-US" altLang="zh-CN" sz="6000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Nydus Image Service</a:t>
            </a:r>
            <a:endParaRPr lang="en-US" altLang="zh-CN" sz="6000" dirty="0">
              <a:solidFill>
                <a:srgbClr val="08080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3" name="直接连接符 13">
            <a:extLst>
              <a:ext uri="{FF2B5EF4-FFF2-40B4-BE49-F238E27FC236}">
                <a16:creationId xmlns:a16="http://schemas.microsoft.com/office/drawing/2014/main" id="{9DE48FD1-2737-E24C-B832-1D4A7628A7FF}"/>
              </a:ext>
            </a:extLst>
          </p:cNvPr>
          <p:cNvCxnSpPr/>
          <p:nvPr/>
        </p:nvCxnSpPr>
        <p:spPr>
          <a:xfrm rot="5400000" flipH="1" flipV="1">
            <a:off x="2869308" y="4110854"/>
            <a:ext cx="2450302" cy="1588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ABD083E-126D-8C42-9A94-A53D1A23D591}"/>
              </a:ext>
            </a:extLst>
          </p:cNvPr>
          <p:cNvGrpSpPr/>
          <p:nvPr/>
        </p:nvGrpSpPr>
        <p:grpSpPr>
          <a:xfrm>
            <a:off x="1726476" y="3156130"/>
            <a:ext cx="2034909" cy="1961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>
              <a:extLst>
                <a:ext uri="{FF2B5EF4-FFF2-40B4-BE49-F238E27FC236}">
                  <a16:creationId xmlns:a16="http://schemas.microsoft.com/office/drawing/2014/main" id="{5BAA1E52-DA41-9146-9C06-066310ED1BA0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00451E7-021F-BE44-9D29-75CC66755C88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7" name="TextBox 13">
            <a:extLst>
              <a:ext uri="{FF2B5EF4-FFF2-40B4-BE49-F238E27FC236}">
                <a16:creationId xmlns:a16="http://schemas.microsoft.com/office/drawing/2014/main" id="{B2839D89-3E3D-4940-B0D3-F0D8AEC1FEB1}"/>
              </a:ext>
            </a:extLst>
          </p:cNvPr>
          <p:cNvSpPr txBox="1"/>
          <p:nvPr/>
        </p:nvSpPr>
        <p:spPr>
          <a:xfrm>
            <a:off x="2172712" y="3510317"/>
            <a:ext cx="144925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accent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03</a:t>
            </a:r>
            <a:endParaRPr lang="zh-CN" altLang="en-US" sz="8000" b="1" dirty="0">
              <a:solidFill>
                <a:schemeClr val="accent1"/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71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 Image Drawbacks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7075A37F-5855-B046-A1B7-32E0DD779CF3}"/>
              </a:ext>
            </a:extLst>
          </p:cNvPr>
          <p:cNvSpPr/>
          <p:nvPr/>
        </p:nvSpPr>
        <p:spPr>
          <a:xfrm>
            <a:off x="1283931" y="2517739"/>
            <a:ext cx="5468883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Before starting a container, images must be pulled and decompressed to the local filesystem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Deduplication at layer level is less efficient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000" i="1" dirty="0">
              <a:solidFill>
                <a:schemeClr val="tx1">
                  <a:lumMod val="85000"/>
                  <a:lumOff val="15000"/>
                </a:schemeClr>
              </a:solidFill>
              <a:ea typeface="Roboto Medium" panose="02000000000000000000" pitchFamily="2" charset="0"/>
              <a:cs typeface="Alibaba Sans" panose="020B0503020203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000" i="1" dirty="0">
              <a:solidFill>
                <a:schemeClr val="tx1">
                  <a:lumMod val="85000"/>
                  <a:lumOff val="15000"/>
                </a:schemeClr>
              </a:solidFill>
              <a:ea typeface="Roboto Medium" panose="02000000000000000000" pitchFamily="2" charset="0"/>
              <a:cs typeface="Alibaba Sans" panose="020B0503020203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https://</a:t>
            </a:r>
            <a:r>
              <a:rPr lang="en-US" altLang="zh-CN" sz="20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hackmd.io</a:t>
            </a: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/@</a:t>
            </a:r>
            <a:r>
              <a:rPr lang="en-US" altLang="zh-CN" sz="20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cyphar</a:t>
            </a: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/ociv2-brainstorm</a:t>
            </a:r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7C89BE9A-A255-BC4C-8364-04DA2990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738" y="1638995"/>
            <a:ext cx="3429331" cy="42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7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Prior Works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8665A-DB90-CD4E-B9E8-602FE05571BC}"/>
              </a:ext>
            </a:extLst>
          </p:cNvPr>
          <p:cNvSpPr/>
          <p:nvPr/>
        </p:nvSpPr>
        <p:spPr>
          <a:xfrm>
            <a:off x="2393092" y="1251657"/>
            <a:ext cx="74058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P2P based fast image distribution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Dragonfly -- CNCF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Kraken -- Uber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File level local cache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CernVM</a:t>
            </a:r>
            <a:r>
              <a:rPr lang="en-US" altLang="zh-C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-fs -- CERN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Rely on storage layer snapshot capability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Slacker -- University of Wisconsin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Hack </a:t>
            </a:r>
            <a:r>
              <a:rPr lang="en-US" altLang="zh-CN" sz="20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gzip</a:t>
            </a: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 stream, keeping layering layout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CRFS -- Golang Build Team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Split metadata/data, breaking layering layout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Filegrain</a:t>
            </a:r>
            <a:r>
              <a:rPr lang="en-US" altLang="zh-C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 -- NTT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Umoci</a:t>
            </a:r>
            <a:r>
              <a:rPr lang="en-US" altLang="zh-CN" sz="16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 -- </a:t>
            </a:r>
            <a:r>
              <a:rPr lang="en-US" altLang="zh-CN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SuSE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ea typeface="Roboto Medium" panose="02000000000000000000" pitchFamily="2" charset="0"/>
              <a:cs typeface="Alibaba Sans" panose="020B05030202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95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Nydus Image Service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8665A-DB90-CD4E-B9E8-602FE05571BC}"/>
              </a:ext>
            </a:extLst>
          </p:cNvPr>
          <p:cNvSpPr/>
          <p:nvPr/>
        </p:nvSpPr>
        <p:spPr>
          <a:xfrm>
            <a:off x="2393092" y="1887039"/>
            <a:ext cx="7405816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Container images are downloaded on demand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Files are split into chunks with chunk level data deduplication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Flatten image metadata and data to remove all intermediate layers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End-to-end image data integrity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Compatible with the OCI artifacts spec and distribution spec</a:t>
            </a:r>
            <a:endParaRPr lang="en-US" altLang="zh-CN" sz="2000" b="1" i="1" dirty="0">
              <a:solidFill>
                <a:schemeClr val="tx1">
                  <a:lumMod val="85000"/>
                  <a:lumOff val="15000"/>
                </a:schemeClr>
              </a:solidFill>
              <a:ea typeface="Roboto Medium" panose="02000000000000000000" pitchFamily="2" charset="0"/>
              <a:cs typeface="Alibaba Sans" panose="020B05030202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81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Nydus Architecture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5F693BFD-5217-C64B-9070-8B973A72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5" y="1854957"/>
            <a:ext cx="9648481" cy="37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6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Nydus Image Format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87F37156-5CBF-4940-9FAF-57978326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96" y="1854957"/>
            <a:ext cx="8489407" cy="41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2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Startup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4B910-7D2C-8744-862D-53CEEE23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84" y="1854957"/>
            <a:ext cx="7845032" cy="41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4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Data Integrity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3AFA86BB-5273-6647-9643-6E260CDA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45" y="1820825"/>
            <a:ext cx="7079309" cy="43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5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7">
            <a:extLst>
              <a:ext uri="{FF2B5EF4-FFF2-40B4-BE49-F238E27FC236}">
                <a16:creationId xmlns:a16="http://schemas.microsoft.com/office/drawing/2014/main" id="{99D08AF3-7F8F-FF4A-B33F-CB3A5C66D104}"/>
              </a:ext>
            </a:extLst>
          </p:cNvPr>
          <p:cNvGrpSpPr/>
          <p:nvPr/>
        </p:nvGrpSpPr>
        <p:grpSpPr>
          <a:xfrm>
            <a:off x="1001637" y="2259669"/>
            <a:ext cx="3137307" cy="3137307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>
              <a:extLst>
                <a:ext uri="{FF2B5EF4-FFF2-40B4-BE49-F238E27FC236}">
                  <a16:creationId xmlns:a16="http://schemas.microsoft.com/office/drawing/2014/main" id="{9C8B4E6A-903A-1147-BE38-1FA1C4E18221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FB7EA7B-7C70-4D48-9B9E-2002C6D12B72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596489A-BF55-F34B-81D5-FB25F87E3904}"/>
              </a:ext>
            </a:extLst>
          </p:cNvPr>
          <p:cNvSpPr/>
          <p:nvPr/>
        </p:nvSpPr>
        <p:spPr>
          <a:xfrm>
            <a:off x="1129047" y="3388069"/>
            <a:ext cx="2846423" cy="86177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 defTabSz="1245594">
              <a:defRPr/>
            </a:pPr>
            <a:r>
              <a:rPr lang="en-US" altLang="zh-CN" sz="4800" kern="0" dirty="0">
                <a:solidFill>
                  <a:srgbClr val="08080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Agenda</a:t>
            </a:r>
            <a:endParaRPr lang="zh-CN" altLang="en-US" sz="4800" kern="0" dirty="0">
              <a:solidFill>
                <a:srgbClr val="080808"/>
              </a:solidFill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grpSp>
        <p:nvGrpSpPr>
          <p:cNvPr id="11" name="组合 83">
            <a:extLst>
              <a:ext uri="{FF2B5EF4-FFF2-40B4-BE49-F238E27FC236}">
                <a16:creationId xmlns:a16="http://schemas.microsoft.com/office/drawing/2014/main" id="{9AB3B10C-674F-DB46-B0B1-35F1FD673C97}"/>
              </a:ext>
            </a:extLst>
          </p:cNvPr>
          <p:cNvGrpSpPr/>
          <p:nvPr/>
        </p:nvGrpSpPr>
        <p:grpSpPr>
          <a:xfrm>
            <a:off x="7700756" y="2437313"/>
            <a:ext cx="2136304" cy="1812531"/>
            <a:chOff x="5553262" y="2638733"/>
            <a:chExt cx="2397222" cy="2093640"/>
          </a:xfrm>
        </p:grpSpPr>
        <p:grpSp>
          <p:nvGrpSpPr>
            <p:cNvPr id="12" name="组合 84">
              <a:extLst>
                <a:ext uri="{FF2B5EF4-FFF2-40B4-BE49-F238E27FC236}">
                  <a16:creationId xmlns:a16="http://schemas.microsoft.com/office/drawing/2014/main" id="{D1CA9EFE-1AD7-9547-855A-5D9AEC8C69F7}"/>
                </a:ext>
              </a:extLst>
            </p:cNvPr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14" name="组合 86">
                <a:extLst>
                  <a:ext uri="{FF2B5EF4-FFF2-40B4-BE49-F238E27FC236}">
                    <a16:creationId xmlns:a16="http://schemas.microsoft.com/office/drawing/2014/main" id="{A8A506D5-5C10-CB41-B27E-231EC06DE0FD}"/>
                  </a:ext>
                </a:extLst>
              </p:cNvPr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411EFD55-4376-3D44-AC0F-FBAEBC720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7" name="Freeform 6">
                  <a:extLst>
                    <a:ext uri="{FF2B5EF4-FFF2-40B4-BE49-F238E27FC236}">
                      <a16:creationId xmlns:a16="http://schemas.microsoft.com/office/drawing/2014/main" id="{5856455C-71F3-C74D-A2F8-FC6FB7ABA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F3106363-F468-F146-AC42-7D5277D5E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CFC761A9-F5AA-464D-BBCB-907018FFE04F}"/>
                </a:ext>
              </a:extLst>
            </p:cNvPr>
            <p:cNvSpPr txBox="1"/>
            <p:nvPr/>
          </p:nvSpPr>
          <p:spPr>
            <a:xfrm>
              <a:off x="6126235" y="3069019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组合 90">
            <a:extLst>
              <a:ext uri="{FF2B5EF4-FFF2-40B4-BE49-F238E27FC236}">
                <a16:creationId xmlns:a16="http://schemas.microsoft.com/office/drawing/2014/main" id="{044F6478-1763-9343-84FB-C3A583E8D28B}"/>
              </a:ext>
            </a:extLst>
          </p:cNvPr>
          <p:cNvGrpSpPr/>
          <p:nvPr/>
        </p:nvGrpSpPr>
        <p:grpSpPr>
          <a:xfrm>
            <a:off x="4428941" y="2452305"/>
            <a:ext cx="2136304" cy="1812531"/>
            <a:chOff x="1881842" y="2656049"/>
            <a:chExt cx="2397222" cy="2093640"/>
          </a:xfrm>
        </p:grpSpPr>
        <p:grpSp>
          <p:nvGrpSpPr>
            <p:cNvPr id="19" name="组合 91">
              <a:extLst>
                <a:ext uri="{FF2B5EF4-FFF2-40B4-BE49-F238E27FC236}">
                  <a16:creationId xmlns:a16="http://schemas.microsoft.com/office/drawing/2014/main" id="{9F71A7B2-F248-3142-BA2B-2DA4FA57C0AE}"/>
                </a:ext>
              </a:extLst>
            </p:cNvPr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5B60E75E-1F1B-A648-BB54-1540676F1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7A6588A9-D004-A343-8C0C-B6F5CB58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2B3A5D12-74F0-1D43-A644-A26071ED5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6F054E29-7383-CA46-9776-731F381700E7}"/>
                </a:ext>
              </a:extLst>
            </p:cNvPr>
            <p:cNvSpPr txBox="1"/>
            <p:nvPr/>
          </p:nvSpPr>
          <p:spPr>
            <a:xfrm>
              <a:off x="2482034" y="3112880"/>
              <a:ext cx="1157729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组合 96">
            <a:extLst>
              <a:ext uri="{FF2B5EF4-FFF2-40B4-BE49-F238E27FC236}">
                <a16:creationId xmlns:a16="http://schemas.microsoft.com/office/drawing/2014/main" id="{BE26B1BA-9C9C-0747-8DD1-EEE5C2916041}"/>
              </a:ext>
            </a:extLst>
          </p:cNvPr>
          <p:cNvGrpSpPr/>
          <p:nvPr/>
        </p:nvGrpSpPr>
        <p:grpSpPr>
          <a:xfrm>
            <a:off x="6068763" y="3358569"/>
            <a:ext cx="2136304" cy="1812531"/>
            <a:chOff x="3721944" y="3702869"/>
            <a:chExt cx="2397222" cy="2093640"/>
          </a:xfrm>
        </p:grpSpPr>
        <p:grpSp>
          <p:nvGrpSpPr>
            <p:cNvPr id="25" name="组合 97">
              <a:extLst>
                <a:ext uri="{FF2B5EF4-FFF2-40B4-BE49-F238E27FC236}">
                  <a16:creationId xmlns:a16="http://schemas.microsoft.com/office/drawing/2014/main" id="{887CAB12-C8F0-C34E-9B4C-6F336D1C80A8}"/>
                </a:ext>
              </a:extLst>
            </p:cNvPr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27" name="组合 99">
                <a:extLst>
                  <a:ext uri="{FF2B5EF4-FFF2-40B4-BE49-F238E27FC236}">
                    <a16:creationId xmlns:a16="http://schemas.microsoft.com/office/drawing/2014/main" id="{AE782EE5-2E38-6541-9DDC-289EF3EB9B05}"/>
                  </a:ext>
                </a:extLst>
              </p:cNvPr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" name="Freeform 6">
                  <a:extLst>
                    <a:ext uri="{FF2B5EF4-FFF2-40B4-BE49-F238E27FC236}">
                      <a16:creationId xmlns:a16="http://schemas.microsoft.com/office/drawing/2014/main" id="{2CFF6313-ECAE-4349-BFA6-395F8FB7E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0" name="Freeform 6">
                  <a:extLst>
                    <a:ext uri="{FF2B5EF4-FFF2-40B4-BE49-F238E27FC236}">
                      <a16:creationId xmlns:a16="http://schemas.microsoft.com/office/drawing/2014/main" id="{213F3482-0580-B549-B237-CC44FA6FD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E0C32395-968F-A343-AAD0-AAE7F1B21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08F9AE48-1C2C-7D4E-85E3-C0A6F8F83537}"/>
                </a:ext>
              </a:extLst>
            </p:cNvPr>
            <p:cNvSpPr txBox="1"/>
            <p:nvPr/>
          </p:nvSpPr>
          <p:spPr>
            <a:xfrm>
              <a:off x="4329213" y="4142712"/>
              <a:ext cx="1220570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31" name="TextBox 26">
            <a:extLst>
              <a:ext uri="{FF2B5EF4-FFF2-40B4-BE49-F238E27FC236}">
                <a16:creationId xmlns:a16="http://schemas.microsoft.com/office/drawing/2014/main" id="{B028E390-0A1A-674E-A610-D1B878B21E3A}"/>
              </a:ext>
            </a:extLst>
          </p:cNvPr>
          <p:cNvSpPr txBox="1"/>
          <p:nvPr/>
        </p:nvSpPr>
        <p:spPr>
          <a:xfrm>
            <a:off x="5098192" y="4746529"/>
            <a:ext cx="128395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>
                <a:latin typeface="Verdana" pitchFamily="34" charset="0"/>
                <a:ea typeface="微软雅黑" pitchFamily="34" charset="-122"/>
                <a:cs typeface="Verdana" pitchFamily="34" charset="0"/>
              </a:rPr>
              <a:t>Intro</a:t>
            </a: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03D59BE8-A5DF-5E42-9D42-5FEF26CB6D56}"/>
              </a:ext>
            </a:extLst>
          </p:cNvPr>
          <p:cNvSpPr txBox="1"/>
          <p:nvPr/>
        </p:nvSpPr>
        <p:spPr>
          <a:xfrm>
            <a:off x="6558672" y="2482144"/>
            <a:ext cx="157110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>
                <a:latin typeface="Verdana" pitchFamily="34" charset="0"/>
                <a:ea typeface="Verdana" pitchFamily="34" charset="0"/>
                <a:cs typeface="Verdana" pitchFamily="34" charset="0"/>
              </a:rPr>
              <a:t>Arch</a:t>
            </a:r>
            <a:endParaRPr lang="zh-CN" altLang="en-US" sz="1900" dirty="0"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1F07B750-50A5-114C-9100-5E6D6508EBB9}"/>
              </a:ext>
            </a:extLst>
          </p:cNvPr>
          <p:cNvSpPr txBox="1"/>
          <p:nvPr/>
        </p:nvSpPr>
        <p:spPr>
          <a:xfrm>
            <a:off x="8214957" y="4755958"/>
            <a:ext cx="2884803" cy="70788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en-US" altLang="zh-CN" sz="1900" dirty="0" err="1">
                <a:latin typeface="Arial" pitchFamily="34" charset="0"/>
                <a:ea typeface="微软雅黑" pitchFamily="34" charset="-122"/>
                <a:cs typeface="Arial" pitchFamily="34" charset="0"/>
              </a:rPr>
              <a:t>Nydus</a:t>
            </a:r>
            <a:r>
              <a:rPr lang="zh-CN" altLang="en-US" sz="19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9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Image</a:t>
            </a:r>
            <a:r>
              <a:rPr lang="zh-CN" altLang="en-US" sz="19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9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Service</a:t>
            </a:r>
          </a:p>
          <a:p>
            <a:endParaRPr lang="en-US" altLang="zh-CN" sz="19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140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0A7E-229C-144E-A522-39DF7AB1A9B0}"/>
              </a:ext>
            </a:extLst>
          </p:cNvPr>
          <p:cNvSpPr txBox="1"/>
          <p:nvPr/>
        </p:nvSpPr>
        <p:spPr>
          <a:xfrm>
            <a:off x="1752600" y="1710227"/>
            <a:ext cx="868680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Better integration with the container image ecosystem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Support more compression algorithms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Flexible chunk size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Flexible deduplication levels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 as a reference implementation to the OCIv2 image spec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endParaRPr lang="en-US" sz="20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  <a:cs typeface="Alibaba Sans" panose="020B0503020203040204" pitchFamily="34" charset="0"/>
              </a:rPr>
              <a:t>website: </a:t>
            </a:r>
            <a:r>
              <a:rPr lang="en-CN" sz="2000" dirty="0">
                <a:hlinkClick r:id="rId2"/>
              </a:rPr>
              <a:t>https://github.com/dragonflyoss/image-service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324317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09642591-759F-304B-9CDA-AA31D10BEA7B}"/>
              </a:ext>
            </a:extLst>
          </p:cNvPr>
          <p:cNvSpPr txBox="1">
            <a:spLocks/>
          </p:cNvSpPr>
          <p:nvPr/>
        </p:nvSpPr>
        <p:spPr>
          <a:xfrm>
            <a:off x="274405" y="4092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Dragonfly FAQ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0C23C23-FD64-7F47-9C2D-DAFD465B5A13}"/>
              </a:ext>
            </a:extLst>
          </p:cNvPr>
          <p:cNvSpPr txBox="1">
            <a:spLocks/>
          </p:cNvSpPr>
          <p:nvPr/>
        </p:nvSpPr>
        <p:spPr>
          <a:xfrm>
            <a:off x="702889" y="2772241"/>
            <a:ext cx="7791909" cy="2060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Official Website 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https://d7y.io/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https://github.com/dragonflyoss/Dragonfly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Twitter: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@dragonfly_oss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DingTalk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Group: 23304666</a:t>
            </a:r>
          </a:p>
          <a:p>
            <a:pPr>
              <a:lnSpc>
                <a:spcPct val="200000"/>
              </a:lnSpc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0496AC-1107-B046-BE23-95F0D0A5D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820" y="1539994"/>
            <a:ext cx="3386925" cy="45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2">
            <a:extLst>
              <a:ext uri="{FF2B5EF4-FFF2-40B4-BE49-F238E27FC236}">
                <a16:creationId xmlns:a16="http://schemas.microsoft.com/office/drawing/2014/main" id="{210DBD4B-4354-1648-B009-1EB896287C20}"/>
              </a:ext>
            </a:extLst>
          </p:cNvPr>
          <p:cNvSpPr txBox="1"/>
          <p:nvPr/>
        </p:nvSpPr>
        <p:spPr>
          <a:xfrm>
            <a:off x="3443841" y="3370556"/>
            <a:ext cx="4880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8080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PART ONE</a:t>
            </a:r>
            <a:endParaRPr lang="zh-CN" altLang="en-US" sz="3600" b="1" dirty="0">
              <a:solidFill>
                <a:srgbClr val="080808"/>
              </a:solidFill>
              <a:latin typeface="Verdana" pitchFamily="34" charset="0"/>
              <a:ea typeface="微软雅黑" panose="020B0503020204020204" pitchFamily="34" charset="-122"/>
              <a:cs typeface="Verdana" pitchFamily="34" charset="0"/>
            </a:endParaRPr>
          </a:p>
          <a:p>
            <a:pPr marL="0" lvl="1" algn="ctr"/>
            <a:r>
              <a:rPr lang="en-US" altLang="zh-CN" sz="6000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</a:t>
            </a:r>
            <a:endParaRPr lang="en-US" altLang="zh-CN" sz="6000" dirty="0">
              <a:solidFill>
                <a:srgbClr val="08080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3" name="直接连接符 13">
            <a:extLst>
              <a:ext uri="{FF2B5EF4-FFF2-40B4-BE49-F238E27FC236}">
                <a16:creationId xmlns:a16="http://schemas.microsoft.com/office/drawing/2014/main" id="{9DE48FD1-2737-E24C-B832-1D4A7628A7FF}"/>
              </a:ext>
            </a:extLst>
          </p:cNvPr>
          <p:cNvCxnSpPr/>
          <p:nvPr/>
        </p:nvCxnSpPr>
        <p:spPr>
          <a:xfrm rot="5400000" flipH="1" flipV="1">
            <a:off x="2869308" y="4110854"/>
            <a:ext cx="2450302" cy="1588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ABD083E-126D-8C42-9A94-A53D1A23D591}"/>
              </a:ext>
            </a:extLst>
          </p:cNvPr>
          <p:cNvGrpSpPr/>
          <p:nvPr/>
        </p:nvGrpSpPr>
        <p:grpSpPr>
          <a:xfrm>
            <a:off x="1726476" y="3156130"/>
            <a:ext cx="2034909" cy="1961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>
              <a:extLst>
                <a:ext uri="{FF2B5EF4-FFF2-40B4-BE49-F238E27FC236}">
                  <a16:creationId xmlns:a16="http://schemas.microsoft.com/office/drawing/2014/main" id="{5BAA1E52-DA41-9146-9C06-066310ED1BA0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00451E7-021F-BE44-9D29-75CC66755C88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7" name="TextBox 13">
            <a:extLst>
              <a:ext uri="{FF2B5EF4-FFF2-40B4-BE49-F238E27FC236}">
                <a16:creationId xmlns:a16="http://schemas.microsoft.com/office/drawing/2014/main" id="{B2839D89-3E3D-4940-B0D3-F0D8AEC1FEB1}"/>
              </a:ext>
            </a:extLst>
          </p:cNvPr>
          <p:cNvSpPr txBox="1"/>
          <p:nvPr/>
        </p:nvSpPr>
        <p:spPr>
          <a:xfrm>
            <a:off x="2172712" y="3510317"/>
            <a:ext cx="144925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accent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01</a:t>
            </a:r>
            <a:endParaRPr lang="zh-CN" altLang="en-US" sz="8000" b="1" dirty="0">
              <a:solidFill>
                <a:schemeClr val="accent1"/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1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38366" y="10510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Dragonfly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38366" y="1597574"/>
            <a:ext cx="4475096" cy="3888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2200" b="1" dirty="0"/>
              <a:t>Dragonfly is an open source intelligent </a:t>
            </a:r>
            <a:r>
              <a:rPr lang="en-US" altLang="zh-CN" sz="2200" b="1" u="sng" dirty="0">
                <a:solidFill>
                  <a:srgbClr val="FF0000"/>
                </a:solidFill>
              </a:rPr>
              <a:t>P2P based </a:t>
            </a:r>
            <a:r>
              <a:rPr lang="en-US" altLang="zh-CN" sz="2200" b="1" dirty="0"/>
              <a:t>image and file distribution system. </a:t>
            </a:r>
          </a:p>
          <a:p>
            <a:pPr>
              <a:lnSpc>
                <a:spcPct val="170000"/>
              </a:lnSpc>
            </a:pPr>
            <a:r>
              <a:rPr lang="en-US" altLang="zh-CN" sz="2200" b="1" dirty="0"/>
              <a:t>Its goal is to tackle all </a:t>
            </a:r>
            <a:r>
              <a:rPr lang="en-US" altLang="zh-CN" sz="2200" b="1" u="sng" dirty="0"/>
              <a:t>distribution problems</a:t>
            </a:r>
            <a:r>
              <a:rPr lang="en-US" altLang="zh-CN" sz="2200" b="1" dirty="0"/>
              <a:t> in cloud native scenarios. </a:t>
            </a:r>
          </a:p>
          <a:p>
            <a:pPr>
              <a:lnSpc>
                <a:spcPct val="120000"/>
              </a:lnSpc>
            </a:pPr>
            <a:endParaRPr lang="en-US" altLang="zh-CN" sz="2000" b="1" dirty="0">
              <a:solidFill>
                <a:prstClr val="black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b="1" dirty="0">
              <a:solidFill>
                <a:prstClr val="black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微软雅黑"/>
                <a:ea typeface="微软雅黑"/>
                <a:sym typeface="微软雅黑" pitchFamily="34" charset="-122"/>
              </a:rPr>
              <a:t>The core objectives of Dragonfly</a:t>
            </a:r>
            <a:r>
              <a:rPr lang="zh-CN" altLang="en-US" sz="2000" b="1" dirty="0">
                <a:solidFill>
                  <a:prstClr val="black"/>
                </a:solidFill>
                <a:latin typeface="微软雅黑"/>
                <a:ea typeface="微软雅黑"/>
                <a:sym typeface="微软雅黑" pitchFamily="34" charset="-122"/>
              </a:rPr>
              <a:t>：</a:t>
            </a:r>
            <a:endParaRPr lang="en-US" altLang="zh-CN" sz="2000" b="1" dirty="0">
              <a:solidFill>
                <a:prstClr val="black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b="1" dirty="0">
              <a:solidFill>
                <a:prstClr val="black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  <a:sym typeface="微软雅黑" pitchFamily="34" charset="-122"/>
              </a:rPr>
              <a:t>Improve download efficiency at large scale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n"/>
            </a:pPr>
            <a:endParaRPr lang="en-US" altLang="zh-CN" sz="2000" dirty="0">
              <a:solidFill>
                <a:prstClr val="black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  <a:sym typeface="微软雅黑" pitchFamily="34" charset="-122"/>
              </a:rPr>
              <a:t>Reduce the pressure of source server &amp; save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  <a:sym typeface="微软雅黑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  <a:sym typeface="微软雅黑" pitchFamily="34" charset="-122"/>
              </a:rPr>
              <a:t>costly bandwidth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D82FEE2-E253-324F-AB88-6BCD9548E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402527"/>
              </p:ext>
            </p:extLst>
          </p:nvPr>
        </p:nvGraphicFramePr>
        <p:xfrm>
          <a:off x="5223641" y="1702675"/>
          <a:ext cx="6606182" cy="4285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1581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59979" y="73574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0BC47-DD37-4740-89ED-8C4BFA38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357"/>
            <a:ext cx="12192000" cy="55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8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2040" y="0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Community Situation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CE3D1A-E243-5C4A-9105-558EB747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68" y="2013857"/>
            <a:ext cx="7433891" cy="35439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97FAAF-A587-FE49-B7A6-448F6592906A}"/>
              </a:ext>
            </a:extLst>
          </p:cNvPr>
          <p:cNvSpPr/>
          <p:nvPr/>
        </p:nvSpPr>
        <p:spPr>
          <a:xfrm>
            <a:off x="228601" y="2013857"/>
            <a:ext cx="3810000" cy="251966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indent="-393700">
              <a:lnSpc>
                <a:spcPts val="3200"/>
              </a:lnSpc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ym typeface="Century Gothic"/>
              </a:rPr>
              <a:t>CNCF incubating stage</a:t>
            </a:r>
          </a:p>
          <a:p>
            <a:pPr marL="0" lvl="1" indent="-393700">
              <a:lnSpc>
                <a:spcPts val="3200"/>
              </a:lnSpc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5200+ GitHub Stars</a:t>
            </a:r>
          </a:p>
          <a:p>
            <a:pPr marL="0" lvl="1" indent="-393700">
              <a:lnSpc>
                <a:spcPts val="3200"/>
              </a:lnSpc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70+ Contributors</a:t>
            </a:r>
          </a:p>
          <a:p>
            <a:pPr marL="0" lvl="1" indent="-393700">
              <a:lnSpc>
                <a:spcPts val="3200"/>
              </a:lnSpc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8 maintainers across 4 companies</a:t>
            </a:r>
          </a:p>
          <a:p>
            <a:pPr marL="0" lvl="1" indent="-393700">
              <a:lnSpc>
                <a:spcPts val="3200"/>
              </a:lnSpc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ym typeface="Century Gothic"/>
              </a:rPr>
              <a:t>50+ </a:t>
            </a:r>
            <a:r>
              <a:rPr lang="en-US" altLang="zh-CN" dirty="0" err="1">
                <a:sym typeface="Century Gothic"/>
              </a:rPr>
              <a:t>adoptors</a:t>
            </a:r>
            <a:endParaRPr lang="en-US" altLang="zh-CN" dirty="0">
              <a:sym typeface="Century Gothic"/>
            </a:endParaRPr>
          </a:p>
          <a:p>
            <a:pPr marL="0" lvl="1" indent="-393700">
              <a:lnSpc>
                <a:spcPts val="3200"/>
              </a:lnSpc>
              <a:buClr>
                <a:schemeClr val="dk1"/>
              </a:buClr>
              <a:buSzPts val="2600"/>
              <a:defRPr/>
            </a:pPr>
            <a:endParaRPr lang="en-US" altLang="zh-CN" sz="2000" dirty="0">
              <a:solidFill>
                <a:schemeClr val="dk1"/>
              </a:solidFill>
              <a:ea typeface="微软雅黑" pitchFamily="34" charset="-122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6021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2">
            <a:extLst>
              <a:ext uri="{FF2B5EF4-FFF2-40B4-BE49-F238E27FC236}">
                <a16:creationId xmlns:a16="http://schemas.microsoft.com/office/drawing/2014/main" id="{1E779A7B-2DCF-D945-A5EF-EE2D045E3A56}"/>
              </a:ext>
            </a:extLst>
          </p:cNvPr>
          <p:cNvSpPr txBox="1"/>
          <p:nvPr/>
        </p:nvSpPr>
        <p:spPr>
          <a:xfrm>
            <a:off x="3443841" y="3370556"/>
            <a:ext cx="4880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8080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PART TWO</a:t>
            </a:r>
            <a:endParaRPr lang="zh-CN" altLang="en-US" sz="3600" b="1" dirty="0">
              <a:solidFill>
                <a:srgbClr val="080808"/>
              </a:solidFill>
              <a:latin typeface="Verdana" pitchFamily="34" charset="0"/>
              <a:ea typeface="微软雅黑" panose="020B0503020204020204" pitchFamily="34" charset="-122"/>
              <a:cs typeface="Verdana" pitchFamily="34" charset="0"/>
            </a:endParaRPr>
          </a:p>
          <a:p>
            <a:pPr marL="0" lvl="1" algn="ctr"/>
            <a:r>
              <a:rPr lang="en-US" altLang="zh-CN" sz="6000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Arch</a:t>
            </a:r>
            <a:endParaRPr lang="en-US" altLang="zh-CN" sz="6000" dirty="0">
              <a:solidFill>
                <a:srgbClr val="08080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7" name="直接连接符 13">
            <a:extLst>
              <a:ext uri="{FF2B5EF4-FFF2-40B4-BE49-F238E27FC236}">
                <a16:creationId xmlns:a16="http://schemas.microsoft.com/office/drawing/2014/main" id="{0A614D1B-84BD-734A-9F98-B09520AE86AF}"/>
              </a:ext>
            </a:extLst>
          </p:cNvPr>
          <p:cNvCxnSpPr/>
          <p:nvPr/>
        </p:nvCxnSpPr>
        <p:spPr>
          <a:xfrm rot="5400000" flipH="1" flipV="1">
            <a:off x="2869308" y="4110854"/>
            <a:ext cx="2450302" cy="1588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E6EB7E-0704-5642-B94F-64590C5ECF11}"/>
              </a:ext>
            </a:extLst>
          </p:cNvPr>
          <p:cNvGrpSpPr/>
          <p:nvPr/>
        </p:nvGrpSpPr>
        <p:grpSpPr>
          <a:xfrm>
            <a:off x="1726476" y="3156130"/>
            <a:ext cx="2034909" cy="1961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>
              <a:extLst>
                <a:ext uri="{FF2B5EF4-FFF2-40B4-BE49-F238E27FC236}">
                  <a16:creationId xmlns:a16="http://schemas.microsoft.com/office/drawing/2014/main" id="{9BF2471D-109F-504D-A593-8DE7AD67837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BDE91AF-EA58-3242-B48D-E9FE94ADFAA5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15AF3682-6D8E-5648-B201-65DAE477215C}"/>
              </a:ext>
            </a:extLst>
          </p:cNvPr>
          <p:cNvSpPr txBox="1"/>
          <p:nvPr/>
        </p:nvSpPr>
        <p:spPr>
          <a:xfrm>
            <a:off x="2172712" y="3510317"/>
            <a:ext cx="144925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accent1"/>
                </a:solidFill>
                <a:latin typeface="Arial" pitchFamily="34" charset="0"/>
                <a:ea typeface="微软雅黑" panose="020B0503020204020204" pitchFamily="34" charset="-122"/>
                <a:cs typeface="Arial" pitchFamily="34" charset="0"/>
              </a:rPr>
              <a:t>02</a:t>
            </a:r>
            <a:endParaRPr lang="zh-CN" altLang="en-US" sz="8000" b="1" dirty="0">
              <a:solidFill>
                <a:schemeClr val="accent1"/>
              </a:solidFill>
              <a:latin typeface="Arial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38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178676" y="10510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P2P &amp; CDN Mechanism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3C648E-687F-3E47-B9EE-309C1E4694EB}"/>
              </a:ext>
            </a:extLst>
          </p:cNvPr>
          <p:cNvSpPr/>
          <p:nvPr/>
        </p:nvSpPr>
        <p:spPr>
          <a:xfrm>
            <a:off x="385817" y="2341630"/>
            <a:ext cx="5468883" cy="2949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Trigger download files with Dragonfly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Send download requests to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supernode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Use CDN cache or cache files from source server if non-exist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Reply to node peers which have blocks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Transport blocks among all peers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All nodes complete the download of all blocks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83786F-D2F1-2047-A642-B2B9032C2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85" y="1397000"/>
            <a:ext cx="598431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4B74FA-F8C2-4342-AD6F-9B14C8C054B6}"/>
              </a:ext>
            </a:extLst>
          </p:cNvPr>
          <p:cNvSpPr/>
          <p:nvPr/>
        </p:nvSpPr>
        <p:spPr>
          <a:xfrm>
            <a:off x="600592" y="4655120"/>
            <a:ext cx="85434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Process of pulling an image </a:t>
            </a:r>
            <a:r>
              <a:rPr lang="en-US" altLang="zh-CN" dirty="0"/>
              <a:t>: 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Retrieve the manifest  (  </a:t>
            </a:r>
            <a:r>
              <a:rPr lang="en-US" altLang="zh-CN" dirty="0">
                <a:hlinkClick r:id="rId3"/>
              </a:rPr>
              <a:t>GET /v2/&lt;name&gt;/manifests/&lt;reference&gt;</a:t>
            </a:r>
            <a:r>
              <a:rPr lang="en-US" altLang="zh-CN" dirty="0"/>
              <a:t> 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Verify the returned manifest signature ( </a:t>
            </a:r>
            <a:r>
              <a:rPr lang="en-US" altLang="zh-CN" dirty="0">
                <a:hlinkClick r:id="rId3"/>
              </a:rPr>
              <a:t>HEAD /v2/&lt;name&gt;/manifests/&lt;reference&gt; </a:t>
            </a:r>
            <a:r>
              <a:rPr lang="en-US" altLang="zh-CN" dirty="0"/>
              <a:t>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Pull layers which are not exist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( </a:t>
            </a:r>
            <a:r>
              <a:rPr lang="en-US" altLang="zh-CN" dirty="0">
                <a:hlinkClick r:id="rId4"/>
              </a:rPr>
              <a:t>GET /v2/&lt;name&gt;/blobs/&lt;digest&gt; </a:t>
            </a:r>
            <a:r>
              <a:rPr lang="en-US" altLang="zh-CN" dirty="0"/>
              <a:t>)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D16707-2E8F-524C-93B4-DAD2AA795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584" y="1657920"/>
            <a:ext cx="4102100" cy="2997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C1A3B71-86BC-C943-83EF-5FA8E7F0ACB7}"/>
              </a:ext>
            </a:extLst>
          </p:cNvPr>
          <p:cNvSpPr/>
          <p:nvPr/>
        </p:nvSpPr>
        <p:spPr>
          <a:xfrm>
            <a:off x="459078" y="192314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PT Sans" panose="020B0503020203020204" pitchFamily="34" charset="0"/>
              </a:rPr>
              <a:t>Manifest</a:t>
            </a:r>
            <a:r>
              <a:rPr kumimoji="1" lang="en-US" altLang="zh-CN" dirty="0">
                <a:latin typeface="PT Sans" panose="020B0503020203020204" pitchFamily="34" charset="0"/>
              </a:rPr>
              <a:t>: </a:t>
            </a:r>
            <a:r>
              <a:rPr lang="en-US" altLang="zh-CN" dirty="0"/>
              <a:t>a JSON document which defines an OCI image, such as layers, size, and digest. </a:t>
            </a:r>
          </a:p>
          <a:p>
            <a:endParaRPr kumimoji="1" lang="en-US" altLang="zh-CN" dirty="0">
              <a:latin typeface="PT Sans" panose="020B0503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PT Sans" panose="020B0503020203020204" pitchFamily="34" charset="0"/>
              </a:rPr>
              <a:t>Layer</a:t>
            </a:r>
            <a:r>
              <a:rPr kumimoji="1" lang="en-US" altLang="zh-CN" dirty="0">
                <a:latin typeface="PT Sans" panose="020B0503020203020204" pitchFamily="34" charset="0"/>
              </a:rPr>
              <a:t>: </a:t>
            </a:r>
            <a:r>
              <a:rPr kumimoji="1" lang="zh-CN" altLang="en-US" dirty="0">
                <a:latin typeface="PT Sans" panose="020B0503020203020204" pitchFamily="34" charset="0"/>
              </a:rPr>
              <a:t> </a:t>
            </a:r>
            <a:r>
              <a:rPr lang="en-US" altLang="zh-CN" dirty="0"/>
              <a:t>the binary form of content that is stored by a Registry, addressable by a Digest</a:t>
            </a:r>
            <a:endParaRPr kumimoji="1" lang="en-US" altLang="zh-CN" dirty="0">
              <a:latin typeface="PT Sans" panose="020B0503020203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03EBF1-DFEB-7448-8151-B27B1B19D525}"/>
              </a:ext>
            </a:extLst>
          </p:cNvPr>
          <p:cNvSpPr txBox="1">
            <a:spLocks/>
          </p:cNvSpPr>
          <p:nvPr/>
        </p:nvSpPr>
        <p:spPr>
          <a:xfrm>
            <a:off x="274405" y="4092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Participles in pulling images</a:t>
            </a:r>
          </a:p>
        </p:txBody>
      </p:sp>
    </p:spTree>
    <p:extLst>
      <p:ext uri="{BB962C8B-B14F-4D97-AF65-F5344CB8AC3E}">
        <p14:creationId xmlns:p14="http://schemas.microsoft.com/office/powerpoint/2010/main" val="8103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10613</TotalTime>
  <Words>702</Words>
  <Application>Microsoft Macintosh PowerPoint</Application>
  <PresentationFormat>宽屏</PresentationFormat>
  <Paragraphs>138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等线</vt:lpstr>
      <vt:lpstr>等线 Light</vt:lpstr>
      <vt:lpstr>微软雅黑</vt:lpstr>
      <vt:lpstr>Alibaba Sans</vt:lpstr>
      <vt:lpstr>Roboto Medium</vt:lpstr>
      <vt:lpstr>Arial</vt:lpstr>
      <vt:lpstr>Calibri</vt:lpstr>
      <vt:lpstr>Calibri Light</vt:lpstr>
      <vt:lpstr>Century Gothic</vt:lpstr>
      <vt:lpstr>Consolas</vt:lpstr>
      <vt:lpstr>Helvetica Neue</vt:lpstr>
      <vt:lpstr>PT Sans</vt:lpstr>
      <vt:lpstr>Verdana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Microsoft Office User</cp:lastModifiedBy>
  <cp:revision>100</cp:revision>
  <dcterms:created xsi:type="dcterms:W3CDTF">2019-07-29T21:37:05Z</dcterms:created>
  <dcterms:modified xsi:type="dcterms:W3CDTF">2020-10-21T10:29:18Z</dcterms:modified>
</cp:coreProperties>
</file>